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55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5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3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2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E0F2-180A-4383-A325-1929A154313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846C-9FB0-4410-AB61-18563FB9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01000" cy="463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81" y="609600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5" y="5410200"/>
            <a:ext cx="7772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3974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4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3" y="228600"/>
            <a:ext cx="8804118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–</a:t>
            </a:r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MANAGEMENT COURSES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03800"/>
              </p:ext>
            </p:extLst>
          </p:nvPr>
        </p:nvGraphicFramePr>
        <p:xfrm>
          <a:off x="163906" y="1295400"/>
          <a:ext cx="869283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493694"/>
                <a:gridCol w="1535506"/>
                <a:gridCol w="1600200"/>
                <a:gridCol w="1530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Corporate Security Management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N400,000.00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2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Strategic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Management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3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Disaster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Management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</a:t>
                      </a:r>
                      <a:r>
                        <a:rPr lang="en-US" sz="14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Baskerville Old Face" pitchFamily="18" charset="0"/>
                        </a:rPr>
                        <a:t>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N400,000.00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4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Crisis Management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N350,000.00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5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Advanced Guard Management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N400,000.00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6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Corporate Assets Protection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7 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Cost Effectiveness &amp; Security Metrics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N240,000.00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8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Crime Prevention Through Environmental Design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N400,000.00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9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Strategies for Combating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Kidnap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10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Security Coordination &amp;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Management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N110,000.00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0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3" y="228600"/>
            <a:ext cx="8804118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– </a:t>
            </a:r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OPERATIONS COURSES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81062"/>
              </p:ext>
            </p:extLst>
          </p:nvPr>
        </p:nvGraphicFramePr>
        <p:xfrm>
          <a:off x="163906" y="1295400"/>
          <a:ext cx="8692835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493694"/>
                <a:gridCol w="1535506"/>
                <a:gridCol w="1600200"/>
                <a:gridCol w="1530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Basic Protection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N99,000.00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2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Basic Security Officer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3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Advance Security Officer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4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Security Supervisor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5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Intermediate Security Supervisor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N60,000.00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6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Front</a:t>
                      </a:r>
                      <a:r>
                        <a:rPr lang="en-US" sz="1600" baseline="0" dirty="0" smtClean="0">
                          <a:latin typeface="Baskerville Old Face" pitchFamily="18" charset="0"/>
                        </a:rPr>
                        <a:t> Desk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N55,000.00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7 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Aviation Security Officer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8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Transpiration Security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N110,000.00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9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Bank Security Course</a:t>
                      </a:r>
                      <a:r>
                        <a:rPr lang="en-US" sz="1600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N200,000.00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10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Campus Security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11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Fire Fighting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12 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Physical Security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N80,000.00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13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Mail Security</a:t>
                      </a:r>
                      <a:r>
                        <a:rPr lang="en-US" sz="1600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1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84677"/>
              </p:ext>
            </p:extLst>
          </p:nvPr>
        </p:nvGraphicFramePr>
        <p:xfrm>
          <a:off x="152400" y="685800"/>
          <a:ext cx="8692835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493694"/>
                <a:gridCol w="1535506"/>
                <a:gridCol w="1600200"/>
                <a:gridCol w="1530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14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Radio Communication</a:t>
                      </a:r>
                      <a:r>
                        <a:rPr lang="en-US" sz="1600" baseline="0" dirty="0" smtClean="0">
                          <a:latin typeface="Baskerville Old Face" pitchFamily="18" charset="0"/>
                        </a:rPr>
                        <a:t> Skills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N60,000.00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15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Control Room Operation Skill Enhancement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16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Exceptional Customer Service</a:t>
                      </a:r>
                      <a:r>
                        <a:rPr lang="en-US" sz="1600" baseline="0" dirty="0" smtClean="0">
                          <a:latin typeface="Baskerville Old Face" pitchFamily="18" charset="0"/>
                        </a:rPr>
                        <a:t> for Security Personnel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17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Emergency Preparedness, Response and Recovery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18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Advance Executive Protection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3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19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Supervisory</a:t>
                      </a:r>
                      <a:r>
                        <a:rPr lang="en-US" sz="1600" baseline="0" dirty="0" smtClean="0">
                          <a:latin typeface="Baskerville Old Face" pitchFamily="18" charset="0"/>
                        </a:rPr>
                        <a:t> Executive Protection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3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N495,000.00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07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3" y="228600"/>
            <a:ext cx="8804118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– </a:t>
            </a:r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TERRORISM COURSES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73799"/>
              </p:ext>
            </p:extLst>
          </p:nvPr>
        </p:nvGraphicFramePr>
        <p:xfrm>
          <a:off x="108264" y="1066800"/>
          <a:ext cx="8692835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493694"/>
                <a:gridCol w="1535506"/>
                <a:gridCol w="1600200"/>
                <a:gridCol w="1530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Executive Protection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2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Defensive and Security Driving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N80,000.00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3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Anti-terrorism and VIP Protection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3 Days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N180,000.00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4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Nuclear, Biological &amp; Chemical,</a:t>
                      </a:r>
                      <a:r>
                        <a:rPr lang="en-US" sz="16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Baskerville Old Face" pitchFamily="18" charset="0"/>
                        </a:rPr>
                        <a:t>Threats Detection &amp; Prevention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5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Critical National Assets &amp; Infrastructure Security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r>
                        <a:rPr lang="en-US" sz="1400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6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Fundamentals of Radicalism &amp; Extremism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N119,000.00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7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IED Detection &amp; Prevention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</a:t>
                      </a:r>
                      <a:r>
                        <a:rPr lang="en-US" sz="1400" baseline="0" dirty="0" smtClean="0">
                          <a:latin typeface="Baskerville Old Face" pitchFamily="18" charset="0"/>
                        </a:rPr>
                        <a:t>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8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Terrorism Awareness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N58,000.00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9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Kidnap Prevention, Survival &amp; Negotiation Strategies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</a:t>
                      </a:r>
                      <a:r>
                        <a:rPr lang="en-US" sz="1400" baseline="0" dirty="0" smtClean="0">
                          <a:latin typeface="Baskerville Old Face" pitchFamily="18" charset="0"/>
                        </a:rPr>
                        <a:t>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N200,000.00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02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61505"/>
            <a:ext cx="9144000" cy="2438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15" y="4648199"/>
            <a:ext cx="1688122" cy="167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630271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SCHOOL OF MANAGEMENT &amp; SECURITY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088" y="4495800"/>
            <a:ext cx="419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HEAD OFFICE</a:t>
            </a:r>
          </a:p>
          <a:p>
            <a:r>
              <a:rPr lang="en-US" sz="1400" b="1" dirty="0" smtClean="0"/>
              <a:t>No 10 </a:t>
            </a:r>
            <a:r>
              <a:rPr lang="en-US" sz="1400" b="1" dirty="0" err="1" smtClean="0"/>
              <a:t>Turton</a:t>
            </a:r>
            <a:r>
              <a:rPr lang="en-US" sz="1400" b="1" dirty="0" smtClean="0"/>
              <a:t> Street, Lafiaji </a:t>
            </a:r>
            <a:r>
              <a:rPr lang="en-US" sz="1400" b="1" dirty="0" err="1" smtClean="0"/>
              <a:t>Obalende</a:t>
            </a:r>
            <a:r>
              <a:rPr lang="en-US" sz="1400" b="1" dirty="0" smtClean="0"/>
              <a:t> Lagos Nigeria   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7527" y="5072873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CALL</a:t>
            </a:r>
          </a:p>
          <a:p>
            <a:r>
              <a:rPr lang="en-US" sz="1400" b="1" dirty="0" smtClean="0"/>
              <a:t>08021112739</a:t>
            </a:r>
          </a:p>
          <a:p>
            <a:r>
              <a:rPr lang="en-US" sz="1400" b="1" dirty="0" smtClean="0"/>
              <a:t>09098201040</a:t>
            </a:r>
          </a:p>
          <a:p>
            <a:r>
              <a:rPr lang="en-US" sz="1400" b="1" dirty="0" smtClean="0"/>
              <a:t>08068573948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5302" y="603221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EMAIL</a:t>
            </a:r>
          </a:p>
          <a:p>
            <a:r>
              <a:rPr lang="en-US" sz="1400" b="1" dirty="0" smtClean="0"/>
              <a:t>Schoolofmanagement.secu.ng@gmail.com</a:t>
            </a:r>
            <a:endParaRPr lang="en-US" sz="1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3048"/>
            <a:ext cx="5708308" cy="38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27" y="685800"/>
            <a:ext cx="39258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4" y="6248400"/>
            <a:ext cx="8162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6" y="685800"/>
            <a:ext cx="47164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603887" y="2133600"/>
            <a:ext cx="4495800" cy="2209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/>
                </a:effectLst>
                <a:latin typeface="Adobe"/>
                <a:ea typeface="Calibri"/>
                <a:cs typeface="Times New Roman"/>
              </a:rPr>
              <a:t>TRAINING </a:t>
            </a:r>
            <a:r>
              <a:rPr lang="en-US" sz="4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/>
                </a:effectLst>
                <a:latin typeface="Adobe"/>
                <a:ea typeface="Calibri"/>
                <a:cs typeface="Times New Roman"/>
              </a:rPr>
              <a:t>MANUAL</a:t>
            </a:r>
            <a:endParaRPr lang="en-US" sz="4400" dirty="0">
              <a:effectLst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/>
                </a:effectLst>
                <a:latin typeface="Adobe"/>
                <a:ea typeface="Calibri"/>
                <a:cs typeface="Times New Roman"/>
              </a:rPr>
              <a:t>2022 </a:t>
            </a:r>
            <a:endParaRPr lang="en-US" sz="4400" dirty="0" smtClean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595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1219200"/>
            <a:ext cx="419100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282" y="323487"/>
            <a:ext cx="6289518" cy="307776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282" y="323486"/>
            <a:ext cx="8804118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-</a:t>
            </a:r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BRAND NEW TRAINING COURSES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2209800"/>
            <a:ext cx="5105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3322816"/>
            <a:ext cx="7772400" cy="334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62000" y="4419600"/>
            <a:ext cx="4343400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141962"/>
            <a:ext cx="8534400" cy="45730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Crisis Management Course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Kidnap prevention, survival and negotiation course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Intermediate Cyber Security Course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Effective Fire Safety Course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Occupational, Health and Industrial Safety Course 419 schemes &amp; scams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Deterrence, detection- techniques and investigation of fraud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Emergency Planning Course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00" b="1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effectLst/>
                <a:latin typeface="Bodoni MT"/>
                <a:ea typeface="Calibri"/>
                <a:cs typeface="Andalus"/>
              </a:rPr>
              <a:t>Balanced Scorecard and Framework Course 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effectLst/>
                <a:latin typeface="Andalus"/>
                <a:ea typeface="Calibri"/>
                <a:cs typeface="Times New Roman"/>
              </a:rPr>
              <a:t> </a:t>
            </a:r>
            <a:endParaRPr lang="en-US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498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96089"/>
            <a:ext cx="4343400" cy="58673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6" y="396089"/>
            <a:ext cx="4996053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010" y="2362200"/>
            <a:ext cx="48441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4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/>
                </a:effectLst>
                <a:latin typeface="Adobe"/>
                <a:ea typeface="Calibri"/>
                <a:cs typeface="Times New Roman"/>
              </a:rPr>
              <a:t>SMS CERTIFICATIONS</a:t>
            </a:r>
            <a:endParaRPr lang="en-US" sz="4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00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36" y="152400"/>
            <a:ext cx="7537764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6" y="152400"/>
            <a:ext cx="8915400" cy="381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CERTIFICATION TRAINING 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10686"/>
              </p:ext>
            </p:extLst>
          </p:nvPr>
        </p:nvGraphicFramePr>
        <p:xfrm>
          <a:off x="228600" y="838200"/>
          <a:ext cx="8692835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200400"/>
                <a:gridCol w="1066800"/>
                <a:gridCol w="1524000"/>
                <a:gridCol w="23682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Baskerville Old Face" pitchFamily="18" charset="0"/>
                        </a:rPr>
                        <a:t>1</a:t>
                      </a:r>
                      <a:endParaRPr lang="en-US" sz="13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Certified Protection Professional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6 Months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CPP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N250,000</a:t>
                      </a:r>
                      <a:r>
                        <a:rPr lang="en-US" sz="1400" b="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latin typeface="Baskerville Old Face" pitchFamily="18" charset="0"/>
                        </a:rPr>
                        <a:t>(Excluding Examination, Book &amp; Membership fee)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2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Professional Certified Investigation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3 Months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PCI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N250,000.00 </a:t>
                      </a:r>
                      <a:r>
                        <a:rPr lang="en-US" sz="1400" b="0" baseline="0" dirty="0" smtClean="0">
                          <a:latin typeface="Baskerville Old Face" pitchFamily="18" charset="0"/>
                        </a:rPr>
                        <a:t>(Excluding Examination, Book &amp; Membership fee)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3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Certified in Security Supervision &amp; Management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3 Months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CSSM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4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Certified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Protection Officer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6 Months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CPO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N350,000.00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5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Physical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Security Professional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3 Months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PSP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Baskerville Old Face" pitchFamily="18" charset="0"/>
                        </a:rPr>
                        <a:t>N300,000.00 </a:t>
                      </a:r>
                      <a:r>
                        <a:rPr lang="en-US" sz="1400" b="0" baseline="0" dirty="0" smtClean="0">
                          <a:latin typeface="Baskerville Old Face" pitchFamily="18" charset="0"/>
                        </a:rPr>
                        <a:t>(Excluding Examination, Book &amp; Membership fee</a:t>
                      </a:r>
                      <a:endParaRPr lang="en-US" sz="1400" b="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84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6" y="1119612"/>
            <a:ext cx="8606118" cy="51438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8" y="1119611"/>
            <a:ext cx="3930767" cy="52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946" y="2823172"/>
            <a:ext cx="5560792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4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/>
                </a:effectLst>
                <a:latin typeface="Adobe"/>
                <a:ea typeface="Calibri"/>
                <a:cs typeface="Times New Roman"/>
              </a:rPr>
              <a:t>SMS </a:t>
            </a:r>
            <a:endParaRPr lang="en-US" sz="4000" b="1" dirty="0" smtClean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rgbClr val="000000"/>
              </a:solidFill>
              <a:effectLst>
                <a:reflection blurRad="6350" stA="55000" endA="300" endPos="45500" dir="5400000" sy="-100000" algn="bl"/>
              </a:effectLst>
              <a:latin typeface="Adobe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sz="40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reflection blurRad="6350" stA="55000" endA="300" endPos="45500" dir="5400000" sy="-100000" algn="bl"/>
                </a:effectLst>
                <a:latin typeface="Adobe"/>
                <a:ea typeface="Calibri"/>
                <a:cs typeface="Times New Roman"/>
              </a:rPr>
              <a:t>SHORT COURSES </a:t>
            </a:r>
            <a:endParaRPr lang="en-US" sz="40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671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6" y="152400"/>
            <a:ext cx="8915400" cy="381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AWARENESS COURSE 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413"/>
              </p:ext>
            </p:extLst>
          </p:nvPr>
        </p:nvGraphicFramePr>
        <p:xfrm>
          <a:off x="6036" y="1219200"/>
          <a:ext cx="8692835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810000"/>
                <a:gridCol w="1219200"/>
                <a:gridCol w="1600200"/>
                <a:gridCol w="1530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Cyber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Security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2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Security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Consciousness &amp; Survival Strategy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N80,000.00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3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Theft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and Fraud Prevention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N110,000.00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4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Crime and Loss Prevention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N55,000.00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5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Industrial Safety and Fire Prevention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N80,000.00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6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First Aid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</a:t>
                      </a:r>
                      <a:r>
                        <a:rPr lang="en-US" sz="1400" dirty="0" smtClean="0">
                          <a:latin typeface="Baskerville Old Face" pitchFamily="18" charset="0"/>
                        </a:rPr>
                        <a:t>Da</a:t>
                      </a:r>
                      <a:r>
                        <a:rPr lang="en-US" sz="1400" baseline="0" dirty="0" smtClean="0">
                          <a:latin typeface="Baskerville Old Face" pitchFamily="18" charset="0"/>
                        </a:rPr>
                        <a:t>y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7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Work Place Violence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8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Stress Management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9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Time Management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10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Substance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Abuse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Day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N35,000.00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8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82" y="323486"/>
            <a:ext cx="8804118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–</a:t>
            </a:r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INTELLIGENCE COURSES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46698"/>
              </p:ext>
            </p:extLst>
          </p:nvPr>
        </p:nvGraphicFramePr>
        <p:xfrm>
          <a:off x="81858" y="1295400"/>
          <a:ext cx="869283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810000"/>
                <a:gridCol w="1219200"/>
                <a:gridCol w="1600200"/>
                <a:gridCol w="1530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Cyber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Intelligence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10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2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Basic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Intelligence Operations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3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Intelligence Analysis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Weeks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N600,000.00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4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Intelligence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Management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N500,000.00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5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Advanced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Intelligence Management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N850,000.00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6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Strategic Counter-Intelligence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1 Week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N950,000.00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44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3" y="228600"/>
            <a:ext cx="8804118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SCHOOL OF MANAGEMENT &amp; SECURITY </a:t>
            </a: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–  </a:t>
            </a:r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INVESTIGATION COURSES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34440"/>
              </p:ext>
            </p:extLst>
          </p:nvPr>
        </p:nvGraphicFramePr>
        <p:xfrm>
          <a:off x="163906" y="1295400"/>
          <a:ext cx="869283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493694"/>
                <a:gridCol w="1535506"/>
                <a:gridCol w="1600200"/>
                <a:gridCol w="1530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COURSE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DURATION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AMOUNT (N)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5A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1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Fundamental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of Investigation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N155,000.00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2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Advance Investigation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N110,000.00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3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Background Investigation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N110,000.00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4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Due Diligence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3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N150,000.00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5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Fundamental &amp; Forensic Science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N210,000.00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6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Investigation Management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5 Days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N410,000.00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Baskerville Old Face" pitchFamily="18" charset="0"/>
                        </a:rPr>
                        <a:t>7 </a:t>
                      </a:r>
                      <a:endParaRPr lang="en-US" sz="13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Corporate Investigation</a:t>
                      </a:r>
                      <a:r>
                        <a:rPr lang="en-US" sz="1600" b="1" baseline="0" dirty="0" smtClean="0">
                          <a:latin typeface="Baskerville Old Face" pitchFamily="18" charset="0"/>
                        </a:rPr>
                        <a:t> 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2 Days 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YES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skerville Old Face" pitchFamily="18" charset="0"/>
                        </a:rPr>
                        <a:t>N210,000.00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15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772</Words>
  <Application>Microsoft Office PowerPoint</Application>
  <PresentationFormat>On-screen Show (4:3)</PresentationFormat>
  <Paragraphs>406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of Mgt &amp; Sec</dc:creator>
  <cp:lastModifiedBy>School of Mgt &amp; Sec</cp:lastModifiedBy>
  <cp:revision>35</cp:revision>
  <dcterms:created xsi:type="dcterms:W3CDTF">2022-02-24T09:45:52Z</dcterms:created>
  <dcterms:modified xsi:type="dcterms:W3CDTF">2022-09-20T13:05:59Z</dcterms:modified>
</cp:coreProperties>
</file>